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8D010-BE11-454F-804B-A2DED52E2804}" type="datetimeFigureOut">
              <a:rPr lang="en-US" smtClean="0"/>
              <a:t>2015-05-01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9A8DF-82FA-4C33-821A-62375AFB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5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2F1CC-73E0-4610-9DB9-2FB7AF1B4BBE}" type="datetimeFigureOut">
              <a:rPr lang="en-US" smtClean="0"/>
              <a:t>2015-05-01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F08385-A1D2-4EA6-B7BC-88C9E8FF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11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2F1CC-73E0-4610-9DB9-2FB7AF1B4BBE}" type="datetimeFigureOut">
              <a:rPr lang="en-US" smtClean="0"/>
              <a:t>2015-05-01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F08385-A1D2-4EA6-B7BC-88C9E8FF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4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2F1CC-73E0-4610-9DB9-2FB7AF1B4BBE}" type="datetimeFigureOut">
              <a:rPr lang="en-US" smtClean="0"/>
              <a:t>2015-05-01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F08385-A1D2-4EA6-B7BC-88C9E8FF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5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2300"/>
            <a:ext cx="7924800" cy="4937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210425" cy="421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57225" y="6572250"/>
            <a:ext cx="2133600" cy="200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3M 2014.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3876829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882954" y="6427163"/>
            <a:ext cx="220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StaticControl.com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059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2F1CC-73E0-4610-9DB9-2FB7AF1B4BBE}" type="datetimeFigureOut">
              <a:rPr lang="en-US" smtClean="0"/>
              <a:t>2015-05-01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F08385-A1D2-4EA6-B7BC-88C9E8FF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66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2F1CC-73E0-4610-9DB9-2FB7AF1B4BBE}" type="datetimeFigureOut">
              <a:rPr lang="en-US" smtClean="0"/>
              <a:t>2015-05-01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F08385-A1D2-4EA6-B7BC-88C9E8FF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2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2F1CC-73E0-4610-9DB9-2FB7AF1B4BBE}" type="datetimeFigureOut">
              <a:rPr lang="en-US" smtClean="0"/>
              <a:t>2015-05-01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F08385-A1D2-4EA6-B7BC-88C9E8FF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4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2F1CC-73E0-4610-9DB9-2FB7AF1B4BBE}" type="datetimeFigureOut">
              <a:rPr lang="en-US" smtClean="0"/>
              <a:t>2015-05-01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F08385-A1D2-4EA6-B7BC-88C9E8FF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89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2F1CC-73E0-4610-9DB9-2FB7AF1B4BBE}" type="datetimeFigureOut">
              <a:rPr lang="en-US" smtClean="0"/>
              <a:t>2015-05-01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F08385-A1D2-4EA6-B7BC-88C9E8FF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7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2F1CC-73E0-4610-9DB9-2FB7AF1B4BBE}" type="datetimeFigureOut">
              <a:rPr lang="en-US" smtClean="0"/>
              <a:t>2015-05-01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F08385-A1D2-4EA6-B7BC-88C9E8FF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64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D2F1CC-73E0-4610-9DB9-2FB7AF1B4BBE}" type="datetimeFigureOut">
              <a:rPr lang="en-US" smtClean="0"/>
              <a:t>2015-05-01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F08385-A1D2-4EA6-B7BC-88C9E8FF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2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69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88719"/>
            <a:ext cx="9144000" cy="3692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71" y="114063"/>
            <a:ext cx="1659126" cy="429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756" y="6525790"/>
            <a:ext cx="3805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2015 Desco Industries Inc.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2954" y="6464234"/>
            <a:ext cx="220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StaticControl.com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829" y="3162266"/>
            <a:ext cx="5227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 Control Experts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207" y="6372577"/>
            <a:ext cx="7772400" cy="430212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S20.20-2014 Changes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4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4761"/>
            <a:ext cx="7924800" cy="49371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Insulators</a:t>
            </a:r>
            <a:r>
              <a:rPr lang="en-US" dirty="0" smtClean="0"/>
              <a:t>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42164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Eliminate nonessential insulators – cups, personal items etc.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Purpose – mitigate field-induced Voltage influencing CDM damage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Insulators measured at 1 inch away at 2000V – 12 inches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Insulators measured at 1 inch away at 125V – 1 inch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−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Neutralize via ionization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−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Neutralize via other charge mitigation techniques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586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5969"/>
            <a:ext cx="7924800" cy="49371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Soldering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8001000" cy="179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733800"/>
            <a:ext cx="800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66117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6" y="194347"/>
            <a:ext cx="8757138" cy="49371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 Wrist Strap Jack Ground Connection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784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95600"/>
            <a:ext cx="784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4648200"/>
            <a:ext cx="7848600" cy="18288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Non-Monitored personnel ground point only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common point ground (ground block) and Ground conductor to facility ground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717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161" y="2892670"/>
            <a:ext cx="5852746" cy="646113"/>
          </a:xfrm>
        </p:spPr>
        <p:txBody>
          <a:bodyPr/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 Procedures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835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54" y="209063"/>
            <a:ext cx="7924800" cy="3683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REFERENCED PUBLICATIONS </a:t>
            </a:r>
            <a:b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22" y="867507"/>
            <a:ext cx="8827477" cy="56388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1400" dirty="0" smtClean="0"/>
              <a:t>Unless otherwise specified, the following documents of the latest issue, revision or amendment form a part of this standard to the extent specified herein: </a:t>
            </a:r>
          </a:p>
          <a:p>
            <a:pPr>
              <a:buClr>
                <a:srgbClr val="FF0000"/>
              </a:buClr>
            </a:pPr>
            <a:r>
              <a:rPr lang="en-US" sz="1400" dirty="0" smtClean="0"/>
              <a:t>ESD ADV1.0, ESD Association’s Glossary of Terms(2) </a:t>
            </a:r>
          </a:p>
          <a:p>
            <a:pPr>
              <a:buClr>
                <a:srgbClr val="FF0000"/>
              </a:buClr>
            </a:pPr>
            <a:r>
              <a:rPr lang="en-US" sz="1400" dirty="0" smtClean="0"/>
              <a:t>ANSI/ESD S1.1, Wrist Straps(2) </a:t>
            </a:r>
          </a:p>
          <a:p>
            <a:pPr>
              <a:buClr>
                <a:srgbClr val="FF0000"/>
              </a:buClr>
            </a:pPr>
            <a:r>
              <a:rPr lang="en-US" sz="1400" dirty="0" smtClean="0"/>
              <a:t>ANSI/ESD STM2.1, Garments(2) </a:t>
            </a:r>
          </a:p>
          <a:p>
            <a:pPr>
              <a:buClr>
                <a:srgbClr val="FF0000"/>
              </a:buClr>
            </a:pPr>
            <a:r>
              <a:rPr lang="en-US" sz="1400" dirty="0" smtClean="0"/>
              <a:t>ANSI/ESD STM3.1, Ionization(2) </a:t>
            </a:r>
          </a:p>
          <a:p>
            <a:pPr>
              <a:buClr>
                <a:srgbClr val="FF0000"/>
              </a:buClr>
            </a:pPr>
            <a:r>
              <a:rPr lang="en-US" sz="1400" dirty="0" smtClean="0"/>
              <a:t>ANSI/ESD SP3.3, Periodic Verification of Air Ionizers(2) </a:t>
            </a:r>
          </a:p>
          <a:p>
            <a:pPr>
              <a:buClr>
                <a:srgbClr val="FF0000"/>
              </a:buClr>
            </a:pPr>
            <a:r>
              <a:rPr lang="en-US" sz="1400" dirty="0" smtClean="0"/>
              <a:t>ANSI/ESD S4.1, </a:t>
            </a:r>
            <a:r>
              <a:rPr lang="en-US" sz="1400" dirty="0" err="1" smtClean="0"/>
              <a:t>Worksurfaces</a:t>
            </a:r>
            <a:r>
              <a:rPr lang="en-US" sz="1400" dirty="0" smtClean="0"/>
              <a:t> – Resistance Measurements(2) </a:t>
            </a:r>
          </a:p>
          <a:p>
            <a:pPr>
              <a:buClr>
                <a:srgbClr val="FF0000"/>
              </a:buClr>
            </a:pPr>
            <a:r>
              <a:rPr lang="en-US" sz="1400" dirty="0" smtClean="0"/>
              <a:t>ANSI/ESD STM4.2, ESD Protective </a:t>
            </a:r>
            <a:r>
              <a:rPr lang="en-US" sz="1400" dirty="0" err="1" smtClean="0"/>
              <a:t>Worksurfaces</a:t>
            </a:r>
            <a:r>
              <a:rPr lang="en-US" sz="1400" dirty="0" smtClean="0"/>
              <a:t> – Charge Dissipation Characteristics(2) </a:t>
            </a:r>
          </a:p>
          <a:p>
            <a:pPr>
              <a:buClr>
                <a:srgbClr val="FF0000"/>
              </a:buClr>
            </a:pPr>
            <a:r>
              <a:rPr lang="en-US" sz="1400" dirty="0" smtClean="0"/>
              <a:t>ANSI/ESD S6.1, Grounding(2) </a:t>
            </a:r>
          </a:p>
          <a:p>
            <a:pPr>
              <a:buClr>
                <a:srgbClr val="FF0000"/>
              </a:buClr>
            </a:pPr>
            <a:r>
              <a:rPr lang="en-US" sz="1400" dirty="0" smtClean="0"/>
              <a:t>ANSI/ESD S7.1, Floor Materials – Characterization of Materials(2) </a:t>
            </a:r>
          </a:p>
          <a:p>
            <a:pPr>
              <a:buClr>
                <a:srgbClr val="FF0000"/>
              </a:buClr>
            </a:pPr>
            <a:r>
              <a:rPr lang="en-US" sz="1400" dirty="0" smtClean="0"/>
              <a:t>ANSI/ESD STM9.1, Footwear – Resistive Characterization(2) </a:t>
            </a:r>
          </a:p>
          <a:p>
            <a:pPr>
              <a:buClr>
                <a:srgbClr val="FF0000"/>
              </a:buClr>
            </a:pPr>
            <a:r>
              <a:rPr lang="en-US" sz="1400" dirty="0" smtClean="0"/>
              <a:t>ESD SP9.2, Footwear – Foot Grounders Resistive Characterization(2) </a:t>
            </a:r>
          </a:p>
          <a:p>
            <a:pPr>
              <a:buClr>
                <a:srgbClr val="FF0000"/>
              </a:buClr>
            </a:pPr>
            <a:r>
              <a:rPr lang="en-US" sz="1400" dirty="0" smtClean="0"/>
              <a:t>ANSI/ESD STM12.1, Seating – Resistive Measurement(2) </a:t>
            </a:r>
          </a:p>
          <a:p>
            <a:pPr>
              <a:buClr>
                <a:srgbClr val="FF0000"/>
              </a:buClr>
            </a:pPr>
            <a:r>
              <a:rPr lang="en-US" sz="1400" dirty="0" smtClean="0"/>
              <a:t>ANSI/ESD S13.1, Electrical Soldering/</a:t>
            </a:r>
            <a:r>
              <a:rPr lang="en-US" sz="1400" dirty="0" err="1" smtClean="0"/>
              <a:t>Desoldering</a:t>
            </a:r>
            <a:r>
              <a:rPr lang="en-US" sz="1400" dirty="0" smtClean="0"/>
              <a:t> Hand Tools(2) </a:t>
            </a:r>
          </a:p>
          <a:p>
            <a:pPr>
              <a:buClr>
                <a:srgbClr val="FF0000"/>
              </a:buClr>
            </a:pPr>
            <a:r>
              <a:rPr lang="en-US" sz="1400" dirty="0" smtClean="0"/>
              <a:t>ESD TR53, Compliance Verification of ESD Protective Equipment and Materials(2) </a:t>
            </a:r>
          </a:p>
          <a:p>
            <a:pPr>
              <a:buClr>
                <a:srgbClr val="FF0000"/>
              </a:buClr>
            </a:pPr>
            <a:r>
              <a:rPr lang="en-US" sz="1400" dirty="0" smtClean="0"/>
              <a:t>ANSI/ESD STM97.1, Floor Materials and Footwear – Resistance Measurement in Combination with a Person(2) </a:t>
            </a:r>
          </a:p>
          <a:p>
            <a:pPr>
              <a:buClr>
                <a:srgbClr val="FF0000"/>
              </a:buClr>
            </a:pPr>
            <a:r>
              <a:rPr lang="en-US" sz="1400" dirty="0" smtClean="0"/>
              <a:t>ANSI/ESD STM97.2, Floor Materials and Footwear – Voltage Measurement in Combination with a Person(2) </a:t>
            </a:r>
          </a:p>
          <a:p>
            <a:pPr>
              <a:buClr>
                <a:srgbClr val="FF0000"/>
              </a:buClr>
            </a:pPr>
            <a:r>
              <a:rPr lang="en-US" sz="1400" dirty="0" smtClean="0"/>
              <a:t>ANSI/ESD S541, Packaging Materials for ESD Sensitive Items(2) </a:t>
            </a:r>
          </a:p>
          <a:p>
            <a:pPr>
              <a:buClr>
                <a:srgbClr val="FF0000"/>
              </a:buClr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6955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68" y="912447"/>
            <a:ext cx="8880231" cy="977900"/>
          </a:xfrm>
        </p:spPr>
        <p:txBody>
          <a:bodyPr/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 ESD Protective Workstation connects all ESD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worksurfaces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fixtures, handling equipment and personnel grounding devices to a Common Point Ground. The Common Point Ground is connected to the ESD Grounding/Bonding Reference Point, which in most cases will be the AC equipment ground. If an Auxiliary ground is used, it should be electrically bonded to the AC equipment ground.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210425" cy="368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90347"/>
            <a:ext cx="74771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54202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37" y="226647"/>
            <a:ext cx="9231923" cy="49371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ANSI/ESD S1.1 Wrist Strap System Resistance Test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315199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81929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83" y="235438"/>
            <a:ext cx="9009185" cy="49371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ANSI/ESD STM2.1, Garments - Test Sleeve to Sleeve</a:t>
            </a:r>
            <a:b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69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42866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69" y="232812"/>
            <a:ext cx="8610600" cy="49371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ANSI/ESD STM2.1, Garments - Test Point to Point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761999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6800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8792"/>
            <a:ext cx="8229600" cy="49371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ANSI/ESD STM2.1, Garments –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Groundable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Garment System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4675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82695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84" y="131842"/>
            <a:ext cx="7924800" cy="49371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 Association Standard ANSI/ESD S20.20-2014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6" y="1116013"/>
            <a:ext cx="8316958" cy="5208587"/>
          </a:xfrm>
        </p:spPr>
        <p:txBody>
          <a:bodyPr/>
          <a:lstStyle/>
          <a:p>
            <a:pPr lvl="1">
              <a:buNone/>
            </a:pPr>
            <a:endParaRPr lang="en-US" sz="18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524000"/>
            <a:ext cx="6096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the Development of an </a:t>
            </a:r>
          </a:p>
          <a:p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Electrostatic Discharge Control </a:t>
            </a:r>
          </a:p>
          <a:p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 for – </a:t>
            </a:r>
          </a:p>
          <a:p>
            <a:endParaRPr lang="en-US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Protection of Electrical and Electronic </a:t>
            </a:r>
          </a:p>
          <a:p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Parts, Assemblies and Equipment </a:t>
            </a:r>
          </a:p>
          <a:p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(Excluding Electrically Initiated </a:t>
            </a:r>
          </a:p>
          <a:p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Explosive Devices)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062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0"/>
            <a:ext cx="7924800" cy="49371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ANSI/ESD STM3.1, Ionization –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side view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69619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07622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" y="217854"/>
            <a:ext cx="9073662" cy="49371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ANSI/ESD STM3.1, Ionization – Overhead, side view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69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28367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37" y="209062"/>
            <a:ext cx="8675077" cy="49371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ANSI/ESD STM3.1, Ionization – Air Gun, Side view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1917700"/>
            <a:ext cx="7191375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80678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08" y="0"/>
            <a:ext cx="8382000" cy="49371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ANSI/ESD S4.1,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Worksurfaces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b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 </a:t>
            </a:r>
            <a:b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306996"/>
            <a:ext cx="7210425" cy="265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75687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2" y="182684"/>
            <a:ext cx="7924800" cy="49371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ANSI/ESD S6.1, Grounding </a:t>
            </a:r>
            <a:b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99" y="1524000"/>
            <a:ext cx="6219627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04206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77" y="0"/>
            <a:ext cx="8610600" cy="49371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ANSI/ESD S7.1, Floor Materials –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Characterization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Materials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7391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52702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0"/>
            <a:ext cx="8458200" cy="49371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ANSI/ESD STM9.1, Footwear –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Resistive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746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17549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9" y="0"/>
            <a:ext cx="8686800" cy="49371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 SP9.2, Footwear –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Grounders Resistive Characterization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315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10867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153400" cy="49371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 SP9.2, Footwear –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Grounders Resistive Characterization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19200"/>
            <a:ext cx="3886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55295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8" y="0"/>
            <a:ext cx="8534400" cy="49371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ANSI/ESD STM12.1, Seating –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Resistive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6096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95818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94762"/>
            <a:ext cx="7924800" cy="49371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Changes 2007 to 2014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Test Procedures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487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74" y="0"/>
            <a:ext cx="6664569" cy="533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ANSI/ESD STM12.1, Seating – Resistive Measurement </a:t>
            </a:r>
            <a:b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143000"/>
            <a:ext cx="4114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8217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0"/>
            <a:ext cx="8610600" cy="49371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ANSI/ESD S13.1, Electrical Soldering/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Desoldering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 Tools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2389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18822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31" y="0"/>
            <a:ext cx="8305800" cy="49371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ANSI/ESD S13.1, Electrical Soldering/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Desoldering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 Tools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0103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35954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" y="76201"/>
            <a:ext cx="8751277" cy="493713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ANSI/ESD STM97.1 Floor Materials and Footwear – Resistance Measurement in Combination with a Person</a:t>
            </a:r>
            <a:b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6477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69907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07" y="8792"/>
            <a:ext cx="8994532" cy="493713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ANSI/ESD STM97.2, Floor Materials and Footwear –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 Measurement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Combination with a Person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7467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01284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54342"/>
            <a:ext cx="8001000" cy="493713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ANSI/ESD STM97.2, Floor Materials and Footwear – Voltage Measurement in Combination with a Person</a:t>
            </a:r>
            <a:b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5486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62952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6" y="5865"/>
            <a:ext cx="8458200" cy="49371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 TR53, Compliance Verification of ESD Protective Equipment and Materials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646" y="1166446"/>
            <a:ext cx="7543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33787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73" y="110149"/>
            <a:ext cx="7886700" cy="132556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Next Steps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800" y="2590800"/>
            <a:ext cx="7315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Thank You!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9394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5400" dirty="0" smtClean="0"/>
          </a:p>
          <a:p>
            <a:pPr>
              <a:buNone/>
            </a:pPr>
            <a:r>
              <a:rPr lang="en-US" sz="5400" dirty="0" smtClean="0"/>
              <a:t>			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709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46" y="121138"/>
            <a:ext cx="7924800" cy="49371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period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Companies certified 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2015 transition period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Companies previously certified to ESD S20.20-2007.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company certification ESD S20.02-2014 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 companies certified after 2016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Using standard as guideline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562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8" y="103554"/>
            <a:ext cx="7924800" cy="49371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CDM events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CDM event?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Value - 200 Volts Charge Device Model threshold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 of understanding Device sensitivity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 sensitive to less than 200 V CDM?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57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77" y="191477"/>
            <a:ext cx="7924800" cy="49371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Isolated Conductors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isolated conductor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Value – 35 volts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 of measuring isolated conductors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Voltage higher then 35 volts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Solution 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−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Ground or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equipotentally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bonded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−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Neutralize via ionization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7542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173892"/>
            <a:ext cx="7924800" cy="49371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Flooring footwear system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9023"/>
            <a:ext cx="7210425" cy="16002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defined as footwear, flooring &amp; operator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Operator voltage measurements for qualification only, both limits must be meet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466496"/>
            <a:ext cx="8305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3552096"/>
            <a:ext cx="8305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92359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746" y="129931"/>
            <a:ext cx="7924800" cy="49371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Ionization	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to be +/-50V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Lower limit +/- 35V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Decay time – User defined 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Test method ESD STM3.1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768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</TotalTime>
  <Words>683</Words>
  <Application>Microsoft Office PowerPoint</Application>
  <PresentationFormat>On-screen Show (4:3)</PresentationFormat>
  <Paragraphs>105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Arial Narrow</vt:lpstr>
      <vt:lpstr>Calibri</vt:lpstr>
      <vt:lpstr>Calibri Light</vt:lpstr>
      <vt:lpstr>Office Theme</vt:lpstr>
      <vt:lpstr>S20.20-2014 Changes  and Procedures </vt:lpstr>
      <vt:lpstr>ESD Association Standard ANSI/ESD S20.20-2014 </vt:lpstr>
      <vt:lpstr>Agenda </vt:lpstr>
      <vt:lpstr>PowerPoint Presentation</vt:lpstr>
      <vt:lpstr>Transition period </vt:lpstr>
      <vt:lpstr>CDM events  </vt:lpstr>
      <vt:lpstr>Isolated Conductors</vt:lpstr>
      <vt:lpstr>Flooring footwear system</vt:lpstr>
      <vt:lpstr>Ionization </vt:lpstr>
      <vt:lpstr>Insulators  </vt:lpstr>
      <vt:lpstr>Soldering </vt:lpstr>
      <vt:lpstr>Personnel Wrist Strap Jack Ground Connection</vt:lpstr>
      <vt:lpstr>Test Procedures</vt:lpstr>
      <vt:lpstr>3.0 REFERENCED PUBLICATIONS  </vt:lpstr>
      <vt:lpstr>An ESD Protective Workstation connects all ESD worksurfaces, fixtures, handling equipment and personnel grounding devices to a Common Point Ground. The Common Point Ground is connected to the ESD Grounding/Bonding Reference Point, which in most cases will be the AC equipment ground. If an Auxiliary ground is used, it should be electrically bonded to the AC equipment ground.</vt:lpstr>
      <vt:lpstr>ANSI/ESD S1.1 Wrist Strap System Resistance Test </vt:lpstr>
      <vt:lpstr>ANSI/ESD STM2.1, Garments - Test Sleeve to Sleeve  </vt:lpstr>
      <vt:lpstr>ANSI/ESD STM2.1, Garments - Test Point to Point</vt:lpstr>
      <vt:lpstr>ANSI/ESD STM2.1, Garments – Groundable Garment System   </vt:lpstr>
      <vt:lpstr>ANSI/ESD STM3.1, Ionization –  Bench Top side view </vt:lpstr>
      <vt:lpstr>ANSI/ESD STM3.1, Ionization – Overhead, side view</vt:lpstr>
      <vt:lpstr>ANSI/ESD STM3.1, Ionization – Air Gun, Side view</vt:lpstr>
      <vt:lpstr>ANSI/ESD S4.1, Worksurfaces – Resistance Measurements  </vt:lpstr>
      <vt:lpstr>ANSI/ESD S6.1, Grounding  </vt:lpstr>
      <vt:lpstr>ANSI/ESD S7.1, Floor Materials –  Characterization of Materials  </vt:lpstr>
      <vt:lpstr>ANSI/ESD STM9.1, Footwear –  Resistive Characterization</vt:lpstr>
      <vt:lpstr>ESD SP9.2, Footwear –  Foot Grounders Resistive Characterization  </vt:lpstr>
      <vt:lpstr>ESD SP9.2, Footwear –  Foot Grounders Resistive Characterization  </vt:lpstr>
      <vt:lpstr>ANSI/ESD STM12.1, Seating –  Resistive Measurement  </vt:lpstr>
      <vt:lpstr>ANSI/ESD STM12.1, Seating – Resistive Measurement  </vt:lpstr>
      <vt:lpstr>ANSI/ESD S13.1, Electrical Soldering/Desoldering Hand Tools</vt:lpstr>
      <vt:lpstr>ANSI/ESD S13.1, Electrical Soldering/Desoldering Hand Tools</vt:lpstr>
      <vt:lpstr>ANSI/ESD STM97.1 Floor Materials and Footwear – Resistance Measurement in Combination with a Person </vt:lpstr>
      <vt:lpstr>ANSI/ESD STM97.2, Floor Materials and Footwear –  Voltage Measurement in Combination with a Person </vt:lpstr>
      <vt:lpstr>ANSI/ESD STM97.2, Floor Materials and Footwear – Voltage Measurement in Combination with a Person  </vt:lpstr>
      <vt:lpstr>ESD TR53, Compliance Verification of ESD Protective Equipment and Materials </vt:lpstr>
      <vt:lpstr>Questions and Next Steps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Hempel</dc:creator>
  <cp:lastModifiedBy>Matt Hempel</cp:lastModifiedBy>
  <cp:revision>48</cp:revision>
  <dcterms:created xsi:type="dcterms:W3CDTF">2015-01-12T19:46:41Z</dcterms:created>
  <dcterms:modified xsi:type="dcterms:W3CDTF">2015-05-01T23:30:24Z</dcterms:modified>
</cp:coreProperties>
</file>